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B457D-39EA-4081-9408-A448FE565506}" type="datetimeFigureOut">
              <a:rPr lang="en-US" smtClean="0"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B6017-177D-4F5D-A7FA-2D4F36EE7D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N3 : on Targeting and scaling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Objective : creating feasibility maps for rainwater management strategies that include socio-economic constraints. </a:t>
            </a:r>
          </a:p>
          <a:p>
            <a:pPr>
              <a:buNone/>
            </a:pPr>
            <a:r>
              <a:rPr lang="en-US" dirty="0" smtClean="0"/>
              <a:t>One approach : mapping willingness of adoption</a:t>
            </a:r>
          </a:p>
          <a:p>
            <a:pPr>
              <a:buNone/>
            </a:pPr>
            <a:r>
              <a:rPr lang="en-US" sz="2400" dirty="0" smtClean="0"/>
              <a:t>Procedure : </a:t>
            </a:r>
          </a:p>
          <a:p>
            <a:r>
              <a:rPr lang="en-US" sz="2400" dirty="0" smtClean="0"/>
              <a:t>Define adoption rules</a:t>
            </a:r>
          </a:p>
          <a:p>
            <a:r>
              <a:rPr lang="en-US" sz="2400" dirty="0" smtClean="0"/>
              <a:t>Based on census data (=data for the whole basin), simulate “virtual farmers” </a:t>
            </a:r>
            <a:endParaRPr lang="en-US" dirty="0"/>
          </a:p>
          <a:p>
            <a:r>
              <a:rPr lang="en-US" sz="2400" dirty="0" smtClean="0"/>
              <a:t>Run adoption rules on the simulated farmer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Integrating socio economic into feasibility maps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1752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Bio-physical suitability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1752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Willingness to adopt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19200" y="2133600"/>
            <a:ext cx="2209800" cy="213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223682" y="2133600"/>
            <a:ext cx="2205318" cy="2130911"/>
            <a:chOff x="613186" y="2517289"/>
            <a:chExt cx="2205318" cy="2130911"/>
          </a:xfrm>
        </p:grpSpPr>
        <p:sp>
          <p:nvSpPr>
            <p:cNvPr id="19" name="Freeform 18"/>
            <p:cNvSpPr/>
            <p:nvPr/>
          </p:nvSpPr>
          <p:spPr>
            <a:xfrm>
              <a:off x="613186" y="2517289"/>
              <a:ext cx="1602889" cy="903643"/>
            </a:xfrm>
            <a:custGeom>
              <a:avLst/>
              <a:gdLst>
                <a:gd name="connsiteX0" fmla="*/ 0 w 1602889"/>
                <a:gd name="connsiteY0" fmla="*/ 0 h 903643"/>
                <a:gd name="connsiteX1" fmla="*/ 0 w 1602889"/>
                <a:gd name="connsiteY1" fmla="*/ 774551 h 903643"/>
                <a:gd name="connsiteX2" fmla="*/ 150607 w 1602889"/>
                <a:gd name="connsiteY2" fmla="*/ 882127 h 903643"/>
                <a:gd name="connsiteX3" fmla="*/ 903642 w 1602889"/>
                <a:gd name="connsiteY3" fmla="*/ 903643 h 903643"/>
                <a:gd name="connsiteX4" fmla="*/ 1000461 w 1602889"/>
                <a:gd name="connsiteY4" fmla="*/ 591671 h 903643"/>
                <a:gd name="connsiteX5" fmla="*/ 1581374 w 1602889"/>
                <a:gd name="connsiteY5" fmla="*/ 322730 h 903643"/>
                <a:gd name="connsiteX6" fmla="*/ 1602889 w 1602889"/>
                <a:gd name="connsiteY6" fmla="*/ 10758 h 903643"/>
                <a:gd name="connsiteX7" fmla="*/ 0 w 1602889"/>
                <a:gd name="connsiteY7" fmla="*/ 0 h 903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889" h="903643">
                  <a:moveTo>
                    <a:pt x="0" y="0"/>
                  </a:moveTo>
                  <a:lnTo>
                    <a:pt x="0" y="774551"/>
                  </a:lnTo>
                  <a:lnTo>
                    <a:pt x="150607" y="882127"/>
                  </a:lnTo>
                  <a:lnTo>
                    <a:pt x="903642" y="903643"/>
                  </a:lnTo>
                  <a:lnTo>
                    <a:pt x="1000461" y="591671"/>
                  </a:lnTo>
                  <a:lnTo>
                    <a:pt x="1581374" y="322730"/>
                  </a:lnTo>
                  <a:lnTo>
                    <a:pt x="1602889" y="10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1861073" y="2517289"/>
              <a:ext cx="957431" cy="1452283"/>
            </a:xfrm>
            <a:custGeom>
              <a:avLst/>
              <a:gdLst>
                <a:gd name="connsiteX0" fmla="*/ 946673 w 957431"/>
                <a:gd name="connsiteY0" fmla="*/ 1452283 h 1452283"/>
                <a:gd name="connsiteX1" fmla="*/ 333487 w 957431"/>
                <a:gd name="connsiteY1" fmla="*/ 1312433 h 1452283"/>
                <a:gd name="connsiteX2" fmla="*/ 419548 w 957431"/>
                <a:gd name="connsiteY2" fmla="*/ 839097 h 1452283"/>
                <a:gd name="connsiteX3" fmla="*/ 0 w 957431"/>
                <a:gd name="connsiteY3" fmla="*/ 570156 h 1452283"/>
                <a:gd name="connsiteX4" fmla="*/ 0 w 957431"/>
                <a:gd name="connsiteY4" fmla="*/ 473337 h 1452283"/>
                <a:gd name="connsiteX5" fmla="*/ 333487 w 957431"/>
                <a:gd name="connsiteY5" fmla="*/ 322730 h 1452283"/>
                <a:gd name="connsiteX6" fmla="*/ 355002 w 957431"/>
                <a:gd name="connsiteY6" fmla="*/ 0 h 1452283"/>
                <a:gd name="connsiteX7" fmla="*/ 957431 w 957431"/>
                <a:gd name="connsiteY7" fmla="*/ 0 h 145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7431" h="1452283">
                  <a:moveTo>
                    <a:pt x="946673" y="1452283"/>
                  </a:moveTo>
                  <a:lnTo>
                    <a:pt x="333487" y="1312433"/>
                  </a:lnTo>
                  <a:lnTo>
                    <a:pt x="419548" y="839097"/>
                  </a:lnTo>
                  <a:lnTo>
                    <a:pt x="0" y="570156"/>
                  </a:lnTo>
                  <a:lnTo>
                    <a:pt x="0" y="473337"/>
                  </a:lnTo>
                  <a:lnTo>
                    <a:pt x="333487" y="322730"/>
                  </a:lnTo>
                  <a:lnTo>
                    <a:pt x="355002" y="0"/>
                  </a:lnTo>
                  <a:lnTo>
                    <a:pt x="957431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685800" y="3001384"/>
              <a:ext cx="1928308" cy="1646816"/>
            </a:xfrm>
            <a:custGeom>
              <a:avLst/>
              <a:gdLst>
                <a:gd name="connsiteX0" fmla="*/ 86061 w 1549101"/>
                <a:gd name="connsiteY0" fmla="*/ 408790 h 1452282"/>
                <a:gd name="connsiteX1" fmla="*/ 0 w 1549101"/>
                <a:gd name="connsiteY1" fmla="*/ 1172583 h 1452282"/>
                <a:gd name="connsiteX2" fmla="*/ 828339 w 1549101"/>
                <a:gd name="connsiteY2" fmla="*/ 1183341 h 1452282"/>
                <a:gd name="connsiteX3" fmla="*/ 839097 w 1549101"/>
                <a:gd name="connsiteY3" fmla="*/ 1452282 h 1452282"/>
                <a:gd name="connsiteX4" fmla="*/ 1549101 w 1549101"/>
                <a:gd name="connsiteY4" fmla="*/ 935915 h 1452282"/>
                <a:gd name="connsiteX5" fmla="*/ 1140311 w 1549101"/>
                <a:gd name="connsiteY5" fmla="*/ 828338 h 1452282"/>
                <a:gd name="connsiteX6" fmla="*/ 1215614 w 1549101"/>
                <a:gd name="connsiteY6" fmla="*/ 355002 h 1452282"/>
                <a:gd name="connsiteX7" fmla="*/ 806824 w 1549101"/>
                <a:gd name="connsiteY7" fmla="*/ 96818 h 1452282"/>
                <a:gd name="connsiteX8" fmla="*/ 785308 w 1549101"/>
                <a:gd name="connsiteY8" fmla="*/ 0 h 1452282"/>
                <a:gd name="connsiteX9" fmla="*/ 548640 w 1549101"/>
                <a:gd name="connsiteY9" fmla="*/ 118334 h 1452282"/>
                <a:gd name="connsiteX10" fmla="*/ 441064 w 1549101"/>
                <a:gd name="connsiteY10" fmla="*/ 419548 h 1452282"/>
                <a:gd name="connsiteX11" fmla="*/ 86061 w 1549101"/>
                <a:gd name="connsiteY11" fmla="*/ 408790 h 1452282"/>
                <a:gd name="connsiteX0" fmla="*/ 86061 w 1549101"/>
                <a:gd name="connsiteY0" fmla="*/ 408790 h 1646816"/>
                <a:gd name="connsiteX1" fmla="*/ 0 w 1549101"/>
                <a:gd name="connsiteY1" fmla="*/ 1172583 h 1646816"/>
                <a:gd name="connsiteX2" fmla="*/ 828339 w 1549101"/>
                <a:gd name="connsiteY2" fmla="*/ 1183341 h 1646816"/>
                <a:gd name="connsiteX3" fmla="*/ 1144793 w 1549101"/>
                <a:gd name="connsiteY3" fmla="*/ 1646816 h 1646816"/>
                <a:gd name="connsiteX4" fmla="*/ 1549101 w 1549101"/>
                <a:gd name="connsiteY4" fmla="*/ 935915 h 1646816"/>
                <a:gd name="connsiteX5" fmla="*/ 1140311 w 1549101"/>
                <a:gd name="connsiteY5" fmla="*/ 828338 h 1646816"/>
                <a:gd name="connsiteX6" fmla="*/ 1215614 w 1549101"/>
                <a:gd name="connsiteY6" fmla="*/ 355002 h 1646816"/>
                <a:gd name="connsiteX7" fmla="*/ 806824 w 1549101"/>
                <a:gd name="connsiteY7" fmla="*/ 96818 h 1646816"/>
                <a:gd name="connsiteX8" fmla="*/ 785308 w 1549101"/>
                <a:gd name="connsiteY8" fmla="*/ 0 h 1646816"/>
                <a:gd name="connsiteX9" fmla="*/ 548640 w 1549101"/>
                <a:gd name="connsiteY9" fmla="*/ 118334 h 1646816"/>
                <a:gd name="connsiteX10" fmla="*/ 441064 w 1549101"/>
                <a:gd name="connsiteY10" fmla="*/ 419548 h 1646816"/>
                <a:gd name="connsiteX11" fmla="*/ 86061 w 1549101"/>
                <a:gd name="connsiteY11" fmla="*/ 408790 h 1646816"/>
                <a:gd name="connsiteX0" fmla="*/ 86061 w 1549101"/>
                <a:gd name="connsiteY0" fmla="*/ 408790 h 1646816"/>
                <a:gd name="connsiteX1" fmla="*/ 0 w 1549101"/>
                <a:gd name="connsiteY1" fmla="*/ 1172583 h 1646816"/>
                <a:gd name="connsiteX2" fmla="*/ 611393 w 1549101"/>
                <a:gd name="connsiteY2" fmla="*/ 1265816 h 1646816"/>
                <a:gd name="connsiteX3" fmla="*/ 1144793 w 1549101"/>
                <a:gd name="connsiteY3" fmla="*/ 1646816 h 1646816"/>
                <a:gd name="connsiteX4" fmla="*/ 1549101 w 1549101"/>
                <a:gd name="connsiteY4" fmla="*/ 935915 h 1646816"/>
                <a:gd name="connsiteX5" fmla="*/ 1140311 w 1549101"/>
                <a:gd name="connsiteY5" fmla="*/ 828338 h 1646816"/>
                <a:gd name="connsiteX6" fmla="*/ 1215614 w 1549101"/>
                <a:gd name="connsiteY6" fmla="*/ 355002 h 1646816"/>
                <a:gd name="connsiteX7" fmla="*/ 806824 w 1549101"/>
                <a:gd name="connsiteY7" fmla="*/ 96818 h 1646816"/>
                <a:gd name="connsiteX8" fmla="*/ 785308 w 1549101"/>
                <a:gd name="connsiteY8" fmla="*/ 0 h 1646816"/>
                <a:gd name="connsiteX9" fmla="*/ 548640 w 1549101"/>
                <a:gd name="connsiteY9" fmla="*/ 118334 h 1646816"/>
                <a:gd name="connsiteX10" fmla="*/ 441064 w 1549101"/>
                <a:gd name="connsiteY10" fmla="*/ 419548 h 1646816"/>
                <a:gd name="connsiteX11" fmla="*/ 86061 w 1549101"/>
                <a:gd name="connsiteY11" fmla="*/ 408790 h 1646816"/>
                <a:gd name="connsiteX0" fmla="*/ 465268 w 1928308"/>
                <a:gd name="connsiteY0" fmla="*/ 408790 h 1646816"/>
                <a:gd name="connsiteX1" fmla="*/ 0 w 1928308"/>
                <a:gd name="connsiteY1" fmla="*/ 1342016 h 1646816"/>
                <a:gd name="connsiteX2" fmla="*/ 990600 w 1928308"/>
                <a:gd name="connsiteY2" fmla="*/ 1265816 h 1646816"/>
                <a:gd name="connsiteX3" fmla="*/ 1524000 w 1928308"/>
                <a:gd name="connsiteY3" fmla="*/ 1646816 h 1646816"/>
                <a:gd name="connsiteX4" fmla="*/ 1928308 w 1928308"/>
                <a:gd name="connsiteY4" fmla="*/ 935915 h 1646816"/>
                <a:gd name="connsiteX5" fmla="*/ 1519518 w 1928308"/>
                <a:gd name="connsiteY5" fmla="*/ 828338 h 1646816"/>
                <a:gd name="connsiteX6" fmla="*/ 1594821 w 1928308"/>
                <a:gd name="connsiteY6" fmla="*/ 355002 h 1646816"/>
                <a:gd name="connsiteX7" fmla="*/ 1186031 w 1928308"/>
                <a:gd name="connsiteY7" fmla="*/ 96818 h 1646816"/>
                <a:gd name="connsiteX8" fmla="*/ 1164515 w 1928308"/>
                <a:gd name="connsiteY8" fmla="*/ 0 h 1646816"/>
                <a:gd name="connsiteX9" fmla="*/ 927847 w 1928308"/>
                <a:gd name="connsiteY9" fmla="*/ 118334 h 1646816"/>
                <a:gd name="connsiteX10" fmla="*/ 820271 w 1928308"/>
                <a:gd name="connsiteY10" fmla="*/ 419548 h 1646816"/>
                <a:gd name="connsiteX11" fmla="*/ 465268 w 1928308"/>
                <a:gd name="connsiteY11" fmla="*/ 408790 h 164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28308" h="1646816">
                  <a:moveTo>
                    <a:pt x="465268" y="408790"/>
                  </a:moveTo>
                  <a:lnTo>
                    <a:pt x="0" y="1342016"/>
                  </a:lnTo>
                  <a:lnTo>
                    <a:pt x="990600" y="1265816"/>
                  </a:lnTo>
                  <a:lnTo>
                    <a:pt x="1524000" y="1646816"/>
                  </a:lnTo>
                  <a:lnTo>
                    <a:pt x="1928308" y="935915"/>
                  </a:lnTo>
                  <a:lnTo>
                    <a:pt x="1519518" y="828338"/>
                  </a:lnTo>
                  <a:lnTo>
                    <a:pt x="1594821" y="355002"/>
                  </a:lnTo>
                  <a:lnTo>
                    <a:pt x="1186031" y="96818"/>
                  </a:lnTo>
                  <a:lnTo>
                    <a:pt x="1164515" y="0"/>
                  </a:lnTo>
                  <a:lnTo>
                    <a:pt x="927847" y="118334"/>
                  </a:lnTo>
                  <a:lnTo>
                    <a:pt x="820271" y="419548"/>
                  </a:lnTo>
                  <a:lnTo>
                    <a:pt x="465268" y="408790"/>
                  </a:lnTo>
                  <a:close/>
                </a:path>
              </a:pathLst>
            </a:cu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1"/>
          <p:cNvSpPr/>
          <p:nvPr/>
        </p:nvSpPr>
        <p:spPr>
          <a:xfrm>
            <a:off x="5867400" y="2133600"/>
            <a:ext cx="1602889" cy="903643"/>
          </a:xfrm>
          <a:custGeom>
            <a:avLst/>
            <a:gdLst>
              <a:gd name="connsiteX0" fmla="*/ 0 w 1602889"/>
              <a:gd name="connsiteY0" fmla="*/ 0 h 903643"/>
              <a:gd name="connsiteX1" fmla="*/ 0 w 1602889"/>
              <a:gd name="connsiteY1" fmla="*/ 774551 h 903643"/>
              <a:gd name="connsiteX2" fmla="*/ 150607 w 1602889"/>
              <a:gd name="connsiteY2" fmla="*/ 882127 h 903643"/>
              <a:gd name="connsiteX3" fmla="*/ 903642 w 1602889"/>
              <a:gd name="connsiteY3" fmla="*/ 903643 h 903643"/>
              <a:gd name="connsiteX4" fmla="*/ 1000461 w 1602889"/>
              <a:gd name="connsiteY4" fmla="*/ 591671 h 903643"/>
              <a:gd name="connsiteX5" fmla="*/ 1581374 w 1602889"/>
              <a:gd name="connsiteY5" fmla="*/ 322730 h 903643"/>
              <a:gd name="connsiteX6" fmla="*/ 1602889 w 1602889"/>
              <a:gd name="connsiteY6" fmla="*/ 10758 h 903643"/>
              <a:gd name="connsiteX7" fmla="*/ 0 w 1602889"/>
              <a:gd name="connsiteY7" fmla="*/ 0 h 90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2889" h="903643">
                <a:moveTo>
                  <a:pt x="0" y="0"/>
                </a:moveTo>
                <a:lnTo>
                  <a:pt x="0" y="774551"/>
                </a:lnTo>
                <a:lnTo>
                  <a:pt x="150607" y="882127"/>
                </a:lnTo>
                <a:lnTo>
                  <a:pt x="903642" y="903643"/>
                </a:lnTo>
                <a:lnTo>
                  <a:pt x="1000461" y="591671"/>
                </a:lnTo>
                <a:lnTo>
                  <a:pt x="1581374" y="322730"/>
                </a:lnTo>
                <a:lnTo>
                  <a:pt x="1602889" y="1075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115287" y="2133600"/>
            <a:ext cx="957431" cy="1452283"/>
          </a:xfrm>
          <a:custGeom>
            <a:avLst/>
            <a:gdLst>
              <a:gd name="connsiteX0" fmla="*/ 946673 w 957431"/>
              <a:gd name="connsiteY0" fmla="*/ 1452283 h 1452283"/>
              <a:gd name="connsiteX1" fmla="*/ 333487 w 957431"/>
              <a:gd name="connsiteY1" fmla="*/ 1312433 h 1452283"/>
              <a:gd name="connsiteX2" fmla="*/ 419548 w 957431"/>
              <a:gd name="connsiteY2" fmla="*/ 839097 h 1452283"/>
              <a:gd name="connsiteX3" fmla="*/ 0 w 957431"/>
              <a:gd name="connsiteY3" fmla="*/ 570156 h 1452283"/>
              <a:gd name="connsiteX4" fmla="*/ 0 w 957431"/>
              <a:gd name="connsiteY4" fmla="*/ 473337 h 1452283"/>
              <a:gd name="connsiteX5" fmla="*/ 333487 w 957431"/>
              <a:gd name="connsiteY5" fmla="*/ 322730 h 1452283"/>
              <a:gd name="connsiteX6" fmla="*/ 355002 w 957431"/>
              <a:gd name="connsiteY6" fmla="*/ 0 h 1452283"/>
              <a:gd name="connsiteX7" fmla="*/ 957431 w 957431"/>
              <a:gd name="connsiteY7" fmla="*/ 0 h 145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431" h="1452283">
                <a:moveTo>
                  <a:pt x="946673" y="1452283"/>
                </a:moveTo>
                <a:lnTo>
                  <a:pt x="333487" y="1312433"/>
                </a:lnTo>
                <a:lnTo>
                  <a:pt x="419548" y="839097"/>
                </a:lnTo>
                <a:lnTo>
                  <a:pt x="0" y="570156"/>
                </a:lnTo>
                <a:lnTo>
                  <a:pt x="0" y="473337"/>
                </a:lnTo>
                <a:lnTo>
                  <a:pt x="333487" y="322730"/>
                </a:lnTo>
                <a:lnTo>
                  <a:pt x="355002" y="0"/>
                </a:lnTo>
                <a:lnTo>
                  <a:pt x="957431" y="0"/>
                </a:lnTo>
              </a:path>
            </a:pathLst>
          </a:cu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/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940014" y="2617695"/>
            <a:ext cx="1928308" cy="1646816"/>
          </a:xfrm>
          <a:custGeom>
            <a:avLst/>
            <a:gdLst>
              <a:gd name="connsiteX0" fmla="*/ 86061 w 1549101"/>
              <a:gd name="connsiteY0" fmla="*/ 408790 h 1452282"/>
              <a:gd name="connsiteX1" fmla="*/ 0 w 1549101"/>
              <a:gd name="connsiteY1" fmla="*/ 1172583 h 1452282"/>
              <a:gd name="connsiteX2" fmla="*/ 828339 w 1549101"/>
              <a:gd name="connsiteY2" fmla="*/ 1183341 h 1452282"/>
              <a:gd name="connsiteX3" fmla="*/ 839097 w 1549101"/>
              <a:gd name="connsiteY3" fmla="*/ 1452282 h 1452282"/>
              <a:gd name="connsiteX4" fmla="*/ 1549101 w 1549101"/>
              <a:gd name="connsiteY4" fmla="*/ 935915 h 1452282"/>
              <a:gd name="connsiteX5" fmla="*/ 1140311 w 1549101"/>
              <a:gd name="connsiteY5" fmla="*/ 828338 h 1452282"/>
              <a:gd name="connsiteX6" fmla="*/ 1215614 w 1549101"/>
              <a:gd name="connsiteY6" fmla="*/ 355002 h 1452282"/>
              <a:gd name="connsiteX7" fmla="*/ 806824 w 1549101"/>
              <a:gd name="connsiteY7" fmla="*/ 96818 h 1452282"/>
              <a:gd name="connsiteX8" fmla="*/ 785308 w 1549101"/>
              <a:gd name="connsiteY8" fmla="*/ 0 h 1452282"/>
              <a:gd name="connsiteX9" fmla="*/ 548640 w 1549101"/>
              <a:gd name="connsiteY9" fmla="*/ 118334 h 1452282"/>
              <a:gd name="connsiteX10" fmla="*/ 441064 w 1549101"/>
              <a:gd name="connsiteY10" fmla="*/ 419548 h 1452282"/>
              <a:gd name="connsiteX11" fmla="*/ 86061 w 1549101"/>
              <a:gd name="connsiteY11" fmla="*/ 408790 h 1452282"/>
              <a:gd name="connsiteX0" fmla="*/ 86061 w 1549101"/>
              <a:gd name="connsiteY0" fmla="*/ 408790 h 1646816"/>
              <a:gd name="connsiteX1" fmla="*/ 0 w 1549101"/>
              <a:gd name="connsiteY1" fmla="*/ 1172583 h 1646816"/>
              <a:gd name="connsiteX2" fmla="*/ 828339 w 1549101"/>
              <a:gd name="connsiteY2" fmla="*/ 1183341 h 1646816"/>
              <a:gd name="connsiteX3" fmla="*/ 1144793 w 1549101"/>
              <a:gd name="connsiteY3" fmla="*/ 1646816 h 1646816"/>
              <a:gd name="connsiteX4" fmla="*/ 1549101 w 1549101"/>
              <a:gd name="connsiteY4" fmla="*/ 935915 h 1646816"/>
              <a:gd name="connsiteX5" fmla="*/ 1140311 w 1549101"/>
              <a:gd name="connsiteY5" fmla="*/ 828338 h 1646816"/>
              <a:gd name="connsiteX6" fmla="*/ 1215614 w 1549101"/>
              <a:gd name="connsiteY6" fmla="*/ 355002 h 1646816"/>
              <a:gd name="connsiteX7" fmla="*/ 806824 w 1549101"/>
              <a:gd name="connsiteY7" fmla="*/ 96818 h 1646816"/>
              <a:gd name="connsiteX8" fmla="*/ 785308 w 1549101"/>
              <a:gd name="connsiteY8" fmla="*/ 0 h 1646816"/>
              <a:gd name="connsiteX9" fmla="*/ 548640 w 1549101"/>
              <a:gd name="connsiteY9" fmla="*/ 118334 h 1646816"/>
              <a:gd name="connsiteX10" fmla="*/ 441064 w 1549101"/>
              <a:gd name="connsiteY10" fmla="*/ 419548 h 1646816"/>
              <a:gd name="connsiteX11" fmla="*/ 86061 w 1549101"/>
              <a:gd name="connsiteY11" fmla="*/ 408790 h 1646816"/>
              <a:gd name="connsiteX0" fmla="*/ 86061 w 1549101"/>
              <a:gd name="connsiteY0" fmla="*/ 408790 h 1646816"/>
              <a:gd name="connsiteX1" fmla="*/ 0 w 1549101"/>
              <a:gd name="connsiteY1" fmla="*/ 1172583 h 1646816"/>
              <a:gd name="connsiteX2" fmla="*/ 611393 w 1549101"/>
              <a:gd name="connsiteY2" fmla="*/ 1265816 h 1646816"/>
              <a:gd name="connsiteX3" fmla="*/ 1144793 w 1549101"/>
              <a:gd name="connsiteY3" fmla="*/ 1646816 h 1646816"/>
              <a:gd name="connsiteX4" fmla="*/ 1549101 w 1549101"/>
              <a:gd name="connsiteY4" fmla="*/ 935915 h 1646816"/>
              <a:gd name="connsiteX5" fmla="*/ 1140311 w 1549101"/>
              <a:gd name="connsiteY5" fmla="*/ 828338 h 1646816"/>
              <a:gd name="connsiteX6" fmla="*/ 1215614 w 1549101"/>
              <a:gd name="connsiteY6" fmla="*/ 355002 h 1646816"/>
              <a:gd name="connsiteX7" fmla="*/ 806824 w 1549101"/>
              <a:gd name="connsiteY7" fmla="*/ 96818 h 1646816"/>
              <a:gd name="connsiteX8" fmla="*/ 785308 w 1549101"/>
              <a:gd name="connsiteY8" fmla="*/ 0 h 1646816"/>
              <a:gd name="connsiteX9" fmla="*/ 548640 w 1549101"/>
              <a:gd name="connsiteY9" fmla="*/ 118334 h 1646816"/>
              <a:gd name="connsiteX10" fmla="*/ 441064 w 1549101"/>
              <a:gd name="connsiteY10" fmla="*/ 419548 h 1646816"/>
              <a:gd name="connsiteX11" fmla="*/ 86061 w 1549101"/>
              <a:gd name="connsiteY11" fmla="*/ 408790 h 1646816"/>
              <a:gd name="connsiteX0" fmla="*/ 465268 w 1928308"/>
              <a:gd name="connsiteY0" fmla="*/ 408790 h 1646816"/>
              <a:gd name="connsiteX1" fmla="*/ 0 w 1928308"/>
              <a:gd name="connsiteY1" fmla="*/ 1342016 h 1646816"/>
              <a:gd name="connsiteX2" fmla="*/ 990600 w 1928308"/>
              <a:gd name="connsiteY2" fmla="*/ 1265816 h 1646816"/>
              <a:gd name="connsiteX3" fmla="*/ 1524000 w 1928308"/>
              <a:gd name="connsiteY3" fmla="*/ 1646816 h 1646816"/>
              <a:gd name="connsiteX4" fmla="*/ 1928308 w 1928308"/>
              <a:gd name="connsiteY4" fmla="*/ 935915 h 1646816"/>
              <a:gd name="connsiteX5" fmla="*/ 1519518 w 1928308"/>
              <a:gd name="connsiteY5" fmla="*/ 828338 h 1646816"/>
              <a:gd name="connsiteX6" fmla="*/ 1594821 w 1928308"/>
              <a:gd name="connsiteY6" fmla="*/ 355002 h 1646816"/>
              <a:gd name="connsiteX7" fmla="*/ 1186031 w 1928308"/>
              <a:gd name="connsiteY7" fmla="*/ 96818 h 1646816"/>
              <a:gd name="connsiteX8" fmla="*/ 1164515 w 1928308"/>
              <a:gd name="connsiteY8" fmla="*/ 0 h 1646816"/>
              <a:gd name="connsiteX9" fmla="*/ 927847 w 1928308"/>
              <a:gd name="connsiteY9" fmla="*/ 118334 h 1646816"/>
              <a:gd name="connsiteX10" fmla="*/ 820271 w 1928308"/>
              <a:gd name="connsiteY10" fmla="*/ 419548 h 1646816"/>
              <a:gd name="connsiteX11" fmla="*/ 465268 w 1928308"/>
              <a:gd name="connsiteY11" fmla="*/ 408790 h 164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28308" h="1646816">
                <a:moveTo>
                  <a:pt x="465268" y="408790"/>
                </a:moveTo>
                <a:lnTo>
                  <a:pt x="0" y="1342016"/>
                </a:lnTo>
                <a:lnTo>
                  <a:pt x="990600" y="1265816"/>
                </a:lnTo>
                <a:lnTo>
                  <a:pt x="1524000" y="1646816"/>
                </a:lnTo>
                <a:lnTo>
                  <a:pt x="1928308" y="935915"/>
                </a:lnTo>
                <a:lnTo>
                  <a:pt x="1519518" y="828338"/>
                </a:lnTo>
                <a:lnTo>
                  <a:pt x="1594821" y="355002"/>
                </a:lnTo>
                <a:lnTo>
                  <a:pt x="1186031" y="96818"/>
                </a:lnTo>
                <a:lnTo>
                  <a:pt x="1164515" y="0"/>
                </a:lnTo>
                <a:lnTo>
                  <a:pt x="927847" y="118334"/>
                </a:lnTo>
                <a:lnTo>
                  <a:pt x="820271" y="419548"/>
                </a:lnTo>
                <a:lnTo>
                  <a:pt x="465268" y="408790"/>
                </a:lnTo>
                <a:close/>
              </a:path>
            </a:pathLst>
          </a:custGeom>
          <a:gradFill flip="none" rotWithShape="1">
            <a:gsLst>
              <a:gs pos="37000">
                <a:srgbClr val="CBCBCB">
                  <a:alpha val="71000"/>
                </a:srgbClr>
              </a:gs>
              <a:gs pos="13000">
                <a:srgbClr val="5F5F5F"/>
              </a:gs>
              <a:gs pos="21001">
                <a:srgbClr val="5F5F5F"/>
              </a:gs>
              <a:gs pos="50000">
                <a:schemeClr val="tx1">
                  <a:lumMod val="50000"/>
                  <a:lumOff val="50000"/>
                </a:schemeClr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867400" y="2133600"/>
            <a:ext cx="22098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581400" y="4574689"/>
            <a:ext cx="1602889" cy="903643"/>
          </a:xfrm>
          <a:custGeom>
            <a:avLst/>
            <a:gdLst>
              <a:gd name="connsiteX0" fmla="*/ 0 w 1602889"/>
              <a:gd name="connsiteY0" fmla="*/ 0 h 903643"/>
              <a:gd name="connsiteX1" fmla="*/ 0 w 1602889"/>
              <a:gd name="connsiteY1" fmla="*/ 774551 h 903643"/>
              <a:gd name="connsiteX2" fmla="*/ 150607 w 1602889"/>
              <a:gd name="connsiteY2" fmla="*/ 882127 h 903643"/>
              <a:gd name="connsiteX3" fmla="*/ 903642 w 1602889"/>
              <a:gd name="connsiteY3" fmla="*/ 903643 h 903643"/>
              <a:gd name="connsiteX4" fmla="*/ 1000461 w 1602889"/>
              <a:gd name="connsiteY4" fmla="*/ 591671 h 903643"/>
              <a:gd name="connsiteX5" fmla="*/ 1581374 w 1602889"/>
              <a:gd name="connsiteY5" fmla="*/ 322730 h 903643"/>
              <a:gd name="connsiteX6" fmla="*/ 1602889 w 1602889"/>
              <a:gd name="connsiteY6" fmla="*/ 10758 h 903643"/>
              <a:gd name="connsiteX7" fmla="*/ 0 w 1602889"/>
              <a:gd name="connsiteY7" fmla="*/ 0 h 90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2889" h="903643">
                <a:moveTo>
                  <a:pt x="0" y="0"/>
                </a:moveTo>
                <a:lnTo>
                  <a:pt x="0" y="774551"/>
                </a:lnTo>
                <a:lnTo>
                  <a:pt x="150607" y="882127"/>
                </a:lnTo>
                <a:lnTo>
                  <a:pt x="903642" y="903643"/>
                </a:lnTo>
                <a:lnTo>
                  <a:pt x="1000461" y="591671"/>
                </a:lnTo>
                <a:lnTo>
                  <a:pt x="1581374" y="322730"/>
                </a:lnTo>
                <a:lnTo>
                  <a:pt x="1602889" y="1075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829287" y="4574689"/>
            <a:ext cx="957431" cy="1452283"/>
          </a:xfrm>
          <a:custGeom>
            <a:avLst/>
            <a:gdLst>
              <a:gd name="connsiteX0" fmla="*/ 946673 w 957431"/>
              <a:gd name="connsiteY0" fmla="*/ 1452283 h 1452283"/>
              <a:gd name="connsiteX1" fmla="*/ 333487 w 957431"/>
              <a:gd name="connsiteY1" fmla="*/ 1312433 h 1452283"/>
              <a:gd name="connsiteX2" fmla="*/ 419548 w 957431"/>
              <a:gd name="connsiteY2" fmla="*/ 839097 h 1452283"/>
              <a:gd name="connsiteX3" fmla="*/ 0 w 957431"/>
              <a:gd name="connsiteY3" fmla="*/ 570156 h 1452283"/>
              <a:gd name="connsiteX4" fmla="*/ 0 w 957431"/>
              <a:gd name="connsiteY4" fmla="*/ 473337 h 1452283"/>
              <a:gd name="connsiteX5" fmla="*/ 333487 w 957431"/>
              <a:gd name="connsiteY5" fmla="*/ 322730 h 1452283"/>
              <a:gd name="connsiteX6" fmla="*/ 355002 w 957431"/>
              <a:gd name="connsiteY6" fmla="*/ 0 h 1452283"/>
              <a:gd name="connsiteX7" fmla="*/ 957431 w 957431"/>
              <a:gd name="connsiteY7" fmla="*/ 0 h 145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431" h="1452283">
                <a:moveTo>
                  <a:pt x="946673" y="1452283"/>
                </a:moveTo>
                <a:lnTo>
                  <a:pt x="333487" y="1312433"/>
                </a:lnTo>
                <a:lnTo>
                  <a:pt x="419548" y="839097"/>
                </a:lnTo>
                <a:lnTo>
                  <a:pt x="0" y="570156"/>
                </a:lnTo>
                <a:lnTo>
                  <a:pt x="0" y="473337"/>
                </a:lnTo>
                <a:lnTo>
                  <a:pt x="333487" y="322730"/>
                </a:lnTo>
                <a:lnTo>
                  <a:pt x="355002" y="0"/>
                </a:lnTo>
                <a:lnTo>
                  <a:pt x="957431" y="0"/>
                </a:lnTo>
              </a:path>
            </a:pathLst>
          </a:cu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654014" y="5058784"/>
            <a:ext cx="1928308" cy="1646816"/>
          </a:xfrm>
          <a:custGeom>
            <a:avLst/>
            <a:gdLst>
              <a:gd name="connsiteX0" fmla="*/ 86061 w 1549101"/>
              <a:gd name="connsiteY0" fmla="*/ 408790 h 1452282"/>
              <a:gd name="connsiteX1" fmla="*/ 0 w 1549101"/>
              <a:gd name="connsiteY1" fmla="*/ 1172583 h 1452282"/>
              <a:gd name="connsiteX2" fmla="*/ 828339 w 1549101"/>
              <a:gd name="connsiteY2" fmla="*/ 1183341 h 1452282"/>
              <a:gd name="connsiteX3" fmla="*/ 839097 w 1549101"/>
              <a:gd name="connsiteY3" fmla="*/ 1452282 h 1452282"/>
              <a:gd name="connsiteX4" fmla="*/ 1549101 w 1549101"/>
              <a:gd name="connsiteY4" fmla="*/ 935915 h 1452282"/>
              <a:gd name="connsiteX5" fmla="*/ 1140311 w 1549101"/>
              <a:gd name="connsiteY5" fmla="*/ 828338 h 1452282"/>
              <a:gd name="connsiteX6" fmla="*/ 1215614 w 1549101"/>
              <a:gd name="connsiteY6" fmla="*/ 355002 h 1452282"/>
              <a:gd name="connsiteX7" fmla="*/ 806824 w 1549101"/>
              <a:gd name="connsiteY7" fmla="*/ 96818 h 1452282"/>
              <a:gd name="connsiteX8" fmla="*/ 785308 w 1549101"/>
              <a:gd name="connsiteY8" fmla="*/ 0 h 1452282"/>
              <a:gd name="connsiteX9" fmla="*/ 548640 w 1549101"/>
              <a:gd name="connsiteY9" fmla="*/ 118334 h 1452282"/>
              <a:gd name="connsiteX10" fmla="*/ 441064 w 1549101"/>
              <a:gd name="connsiteY10" fmla="*/ 419548 h 1452282"/>
              <a:gd name="connsiteX11" fmla="*/ 86061 w 1549101"/>
              <a:gd name="connsiteY11" fmla="*/ 408790 h 1452282"/>
              <a:gd name="connsiteX0" fmla="*/ 86061 w 1549101"/>
              <a:gd name="connsiteY0" fmla="*/ 408790 h 1646816"/>
              <a:gd name="connsiteX1" fmla="*/ 0 w 1549101"/>
              <a:gd name="connsiteY1" fmla="*/ 1172583 h 1646816"/>
              <a:gd name="connsiteX2" fmla="*/ 828339 w 1549101"/>
              <a:gd name="connsiteY2" fmla="*/ 1183341 h 1646816"/>
              <a:gd name="connsiteX3" fmla="*/ 1144793 w 1549101"/>
              <a:gd name="connsiteY3" fmla="*/ 1646816 h 1646816"/>
              <a:gd name="connsiteX4" fmla="*/ 1549101 w 1549101"/>
              <a:gd name="connsiteY4" fmla="*/ 935915 h 1646816"/>
              <a:gd name="connsiteX5" fmla="*/ 1140311 w 1549101"/>
              <a:gd name="connsiteY5" fmla="*/ 828338 h 1646816"/>
              <a:gd name="connsiteX6" fmla="*/ 1215614 w 1549101"/>
              <a:gd name="connsiteY6" fmla="*/ 355002 h 1646816"/>
              <a:gd name="connsiteX7" fmla="*/ 806824 w 1549101"/>
              <a:gd name="connsiteY7" fmla="*/ 96818 h 1646816"/>
              <a:gd name="connsiteX8" fmla="*/ 785308 w 1549101"/>
              <a:gd name="connsiteY8" fmla="*/ 0 h 1646816"/>
              <a:gd name="connsiteX9" fmla="*/ 548640 w 1549101"/>
              <a:gd name="connsiteY9" fmla="*/ 118334 h 1646816"/>
              <a:gd name="connsiteX10" fmla="*/ 441064 w 1549101"/>
              <a:gd name="connsiteY10" fmla="*/ 419548 h 1646816"/>
              <a:gd name="connsiteX11" fmla="*/ 86061 w 1549101"/>
              <a:gd name="connsiteY11" fmla="*/ 408790 h 1646816"/>
              <a:gd name="connsiteX0" fmla="*/ 86061 w 1549101"/>
              <a:gd name="connsiteY0" fmla="*/ 408790 h 1646816"/>
              <a:gd name="connsiteX1" fmla="*/ 0 w 1549101"/>
              <a:gd name="connsiteY1" fmla="*/ 1172583 h 1646816"/>
              <a:gd name="connsiteX2" fmla="*/ 611393 w 1549101"/>
              <a:gd name="connsiteY2" fmla="*/ 1265816 h 1646816"/>
              <a:gd name="connsiteX3" fmla="*/ 1144793 w 1549101"/>
              <a:gd name="connsiteY3" fmla="*/ 1646816 h 1646816"/>
              <a:gd name="connsiteX4" fmla="*/ 1549101 w 1549101"/>
              <a:gd name="connsiteY4" fmla="*/ 935915 h 1646816"/>
              <a:gd name="connsiteX5" fmla="*/ 1140311 w 1549101"/>
              <a:gd name="connsiteY5" fmla="*/ 828338 h 1646816"/>
              <a:gd name="connsiteX6" fmla="*/ 1215614 w 1549101"/>
              <a:gd name="connsiteY6" fmla="*/ 355002 h 1646816"/>
              <a:gd name="connsiteX7" fmla="*/ 806824 w 1549101"/>
              <a:gd name="connsiteY7" fmla="*/ 96818 h 1646816"/>
              <a:gd name="connsiteX8" fmla="*/ 785308 w 1549101"/>
              <a:gd name="connsiteY8" fmla="*/ 0 h 1646816"/>
              <a:gd name="connsiteX9" fmla="*/ 548640 w 1549101"/>
              <a:gd name="connsiteY9" fmla="*/ 118334 h 1646816"/>
              <a:gd name="connsiteX10" fmla="*/ 441064 w 1549101"/>
              <a:gd name="connsiteY10" fmla="*/ 419548 h 1646816"/>
              <a:gd name="connsiteX11" fmla="*/ 86061 w 1549101"/>
              <a:gd name="connsiteY11" fmla="*/ 408790 h 1646816"/>
              <a:gd name="connsiteX0" fmla="*/ 465268 w 1928308"/>
              <a:gd name="connsiteY0" fmla="*/ 408790 h 1646816"/>
              <a:gd name="connsiteX1" fmla="*/ 0 w 1928308"/>
              <a:gd name="connsiteY1" fmla="*/ 1342016 h 1646816"/>
              <a:gd name="connsiteX2" fmla="*/ 990600 w 1928308"/>
              <a:gd name="connsiteY2" fmla="*/ 1265816 h 1646816"/>
              <a:gd name="connsiteX3" fmla="*/ 1524000 w 1928308"/>
              <a:gd name="connsiteY3" fmla="*/ 1646816 h 1646816"/>
              <a:gd name="connsiteX4" fmla="*/ 1928308 w 1928308"/>
              <a:gd name="connsiteY4" fmla="*/ 935915 h 1646816"/>
              <a:gd name="connsiteX5" fmla="*/ 1519518 w 1928308"/>
              <a:gd name="connsiteY5" fmla="*/ 828338 h 1646816"/>
              <a:gd name="connsiteX6" fmla="*/ 1594821 w 1928308"/>
              <a:gd name="connsiteY6" fmla="*/ 355002 h 1646816"/>
              <a:gd name="connsiteX7" fmla="*/ 1186031 w 1928308"/>
              <a:gd name="connsiteY7" fmla="*/ 96818 h 1646816"/>
              <a:gd name="connsiteX8" fmla="*/ 1164515 w 1928308"/>
              <a:gd name="connsiteY8" fmla="*/ 0 h 1646816"/>
              <a:gd name="connsiteX9" fmla="*/ 927847 w 1928308"/>
              <a:gd name="connsiteY9" fmla="*/ 118334 h 1646816"/>
              <a:gd name="connsiteX10" fmla="*/ 820271 w 1928308"/>
              <a:gd name="connsiteY10" fmla="*/ 419548 h 1646816"/>
              <a:gd name="connsiteX11" fmla="*/ 465268 w 1928308"/>
              <a:gd name="connsiteY11" fmla="*/ 408790 h 164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28308" h="1646816">
                <a:moveTo>
                  <a:pt x="465268" y="408790"/>
                </a:moveTo>
                <a:lnTo>
                  <a:pt x="0" y="1342016"/>
                </a:lnTo>
                <a:lnTo>
                  <a:pt x="990600" y="1265816"/>
                </a:lnTo>
                <a:lnTo>
                  <a:pt x="1524000" y="1646816"/>
                </a:lnTo>
                <a:lnTo>
                  <a:pt x="1928308" y="935915"/>
                </a:lnTo>
                <a:lnTo>
                  <a:pt x="1519518" y="828338"/>
                </a:lnTo>
                <a:lnTo>
                  <a:pt x="1594821" y="355002"/>
                </a:lnTo>
                <a:lnTo>
                  <a:pt x="1186031" y="96818"/>
                </a:lnTo>
                <a:lnTo>
                  <a:pt x="1164515" y="0"/>
                </a:lnTo>
                <a:lnTo>
                  <a:pt x="927847" y="118334"/>
                </a:lnTo>
                <a:lnTo>
                  <a:pt x="820271" y="419548"/>
                </a:lnTo>
                <a:lnTo>
                  <a:pt x="465268" y="408790"/>
                </a:lnTo>
                <a:close/>
              </a:path>
            </a:pathLst>
          </a:custGeom>
          <a:gradFill flip="none" rotWithShape="1">
            <a:gsLst>
              <a:gs pos="37000">
                <a:schemeClr val="tx1">
                  <a:lumMod val="85000"/>
                  <a:lumOff val="15000"/>
                </a:schemeClr>
              </a:gs>
              <a:gs pos="13000">
                <a:srgbClr val="5F5F5F"/>
              </a:gs>
              <a:gs pos="21001">
                <a:srgbClr val="5F5F5F"/>
              </a:gs>
              <a:gs pos="50000">
                <a:schemeClr val="tx1">
                  <a:lumMod val="50000"/>
                  <a:lumOff val="50000"/>
                </a:schemeClr>
              </a:gs>
              <a:gs pos="67000">
                <a:srgbClr val="B2B2B2"/>
              </a:gs>
              <a:gs pos="69000">
                <a:srgbClr val="292929"/>
              </a:gs>
              <a:gs pos="82001">
                <a:schemeClr val="tx1"/>
              </a:gs>
              <a:gs pos="100000">
                <a:srgbClr val="EAEAEA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581400" y="4572000"/>
            <a:ext cx="22098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hape 33"/>
          <p:cNvCxnSpPr>
            <a:stCxn id="10" idx="2"/>
            <a:endCxn id="32" idx="1"/>
          </p:cNvCxnSpPr>
          <p:nvPr/>
        </p:nvCxnSpPr>
        <p:spPr>
          <a:xfrm rot="16200000" flipH="1">
            <a:off x="2266950" y="4324350"/>
            <a:ext cx="1371600" cy="12573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25" idx="2"/>
            <a:endCxn id="32" idx="3"/>
          </p:cNvCxnSpPr>
          <p:nvPr/>
        </p:nvCxnSpPr>
        <p:spPr>
          <a:xfrm rot="5400000">
            <a:off x="5695950" y="4362450"/>
            <a:ext cx="1371600" cy="11811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810000" y="4114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Feasibility map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the internship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/>
          <a:lstStyle/>
          <a:p>
            <a:r>
              <a:rPr lang="en-US" dirty="0" smtClean="0"/>
              <a:t>Aggregate the IFPRI “climate change” survey </a:t>
            </a:r>
            <a:r>
              <a:rPr lang="en-US" dirty="0" smtClean="0"/>
              <a:t>(phase 1) to farm level</a:t>
            </a:r>
          </a:p>
          <a:p>
            <a:r>
              <a:rPr lang="en-US" dirty="0" smtClean="0"/>
              <a:t>Describe the dataset in terms of water related practices</a:t>
            </a:r>
          </a:p>
          <a:p>
            <a:r>
              <a:rPr lang="en-US" dirty="0" smtClean="0"/>
              <a:t>Run first adoption models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101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N3 : on Targeting and scaling out</vt:lpstr>
      <vt:lpstr>Integrating socio economic into feasibility maps</vt:lpstr>
      <vt:lpstr>Objective of the internship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CPfeifer</dc:creator>
  <cp:lastModifiedBy>CPfeifer</cp:lastModifiedBy>
  <cp:revision>12</cp:revision>
  <dcterms:created xsi:type="dcterms:W3CDTF">2011-08-10T10:55:15Z</dcterms:created>
  <dcterms:modified xsi:type="dcterms:W3CDTF">2011-08-10T12:30:38Z</dcterms:modified>
</cp:coreProperties>
</file>